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458241-CB8B-4C63-9D09-50E5B7D2E06C}" v="48" dt="2024-02-19T18:22:04.465"/>
    <p1510:client id="{4D07F98C-4F59-D347-AEE6-56474B982288}" v="878" dt="2024-02-19T22:27:09.126"/>
    <p1510:client id="{65BD0B5F-65C4-481C-8C15-52BE2A2064A4}" v="2010" dt="2024-02-19T20:43:09.406"/>
    <p1510:client id="{6E841194-A66C-F64E-BBFA-8C6490260CD5}" v="643" dt="2024-02-19T22:13:45.9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4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C61210-F56C-7C4E-8131-649CEA1A172F}" type="datetimeFigureOut">
              <a:rPr lang="it-IT" smtClean="0"/>
              <a:t>20/02/24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5A057-2DF5-CE45-AE6B-C4DDD240283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73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85A057-2DF5-CE45-AE6B-C4DDD240283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64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41B19C-8F51-FDC3-9842-1A04BEBD6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6DED5A-22CA-6C66-FF05-9E533FBEC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5D249F-98BF-CA55-A244-C72C736E7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11543" y="6285391"/>
            <a:ext cx="548640" cy="572610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6638B55-083F-C84C-95B9-E16574E7DAF5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466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Elementi grafici, Carattere, design&#10;&#10;Descrizione generata automaticamente">
            <a:extLst>
              <a:ext uri="{FF2B5EF4-FFF2-40B4-BE49-F238E27FC236}">
                <a16:creationId xmlns:a16="http://schemas.microsoft.com/office/drawing/2014/main" id="{DE4F606F-CD6B-6E5A-631C-47F54799DA8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4517" y="6160463"/>
            <a:ext cx="1313039" cy="576913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FD14D14-C02E-09EC-141A-AB0F6B8DFBE3}"/>
              </a:ext>
            </a:extLst>
          </p:cNvPr>
          <p:cNvSpPr/>
          <p:nvPr userDrawn="1"/>
        </p:nvSpPr>
        <p:spPr>
          <a:xfrm>
            <a:off x="-203201" y="-79022"/>
            <a:ext cx="12637911" cy="95534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ACFC861C-914C-B809-411C-F91D9FCBCCFE}"/>
              </a:ext>
            </a:extLst>
          </p:cNvPr>
          <p:cNvCxnSpPr/>
          <p:nvPr userDrawn="1"/>
        </p:nvCxnSpPr>
        <p:spPr>
          <a:xfrm>
            <a:off x="154516" y="6028850"/>
            <a:ext cx="118455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F407785-912B-BFF9-71D9-2D779E577E6C}"/>
              </a:ext>
            </a:extLst>
          </p:cNvPr>
          <p:cNvSpPr txBox="1"/>
          <p:nvPr userDrawn="1"/>
        </p:nvSpPr>
        <p:spPr>
          <a:xfrm>
            <a:off x="3965220" y="6279642"/>
            <a:ext cx="43010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CAOS Project – </a:t>
            </a:r>
            <a:r>
              <a:rPr lang="it-IT" sz="1600" b="1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BoardOS</a:t>
            </a:r>
            <a:r>
              <a:rPr lang="it-IT" sz="16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Group 17</a:t>
            </a:r>
          </a:p>
        </p:txBody>
      </p:sp>
    </p:spTree>
    <p:extLst>
      <p:ext uri="{BB962C8B-B14F-4D97-AF65-F5344CB8AC3E}">
        <p14:creationId xmlns:p14="http://schemas.microsoft.com/office/powerpoint/2010/main" val="1900046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1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277A4C7-5DA9-3B45-C240-19257B0CF1BD}"/>
              </a:ext>
            </a:extLst>
          </p:cNvPr>
          <p:cNvSpPr txBox="1"/>
          <p:nvPr/>
        </p:nvSpPr>
        <p:spPr>
          <a:xfrm>
            <a:off x="1422400" y="1376543"/>
            <a:ext cx="81187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0" err="1">
                <a:solidFill>
                  <a:schemeClr val="accent1">
                    <a:lumMod val="50000"/>
                  </a:schemeClr>
                </a:solidFill>
              </a:rPr>
              <a:t>BoardOS</a:t>
            </a:r>
            <a:endParaRPr lang="it-IT" sz="80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1ECC09B-9B99-F6C2-9EBB-8F74F2724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4660" y="932142"/>
            <a:ext cx="5140037" cy="479051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9CCD08-71ED-888A-BFCD-0BDD33D6CFF7}"/>
              </a:ext>
            </a:extLst>
          </p:cNvPr>
          <p:cNvSpPr txBox="1"/>
          <p:nvPr/>
        </p:nvSpPr>
        <p:spPr>
          <a:xfrm>
            <a:off x="2073814" y="2494540"/>
            <a:ext cx="328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accent1">
                    <a:lumMod val="50000"/>
                  </a:schemeClr>
                </a:solidFill>
              </a:rPr>
              <a:t>STM32 Nucleo-F446RE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742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chemeClr val="bg1"/>
                </a:solidFill>
              </a:rPr>
              <a:t>CAOS Project - </a:t>
            </a:r>
            <a:r>
              <a:rPr lang="it-IT" sz="3200" b="1" err="1">
                <a:solidFill>
                  <a:schemeClr val="bg1"/>
                </a:solidFill>
              </a:rPr>
              <a:t>BoardOS</a:t>
            </a:r>
            <a:r>
              <a:rPr lang="it-IT" sz="3200" b="1">
                <a:solidFill>
                  <a:schemeClr val="bg1"/>
                </a:solidFill>
              </a:rPr>
              <a:t> - Group 17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EF61531-B09F-F8AB-AD04-565738D88687}"/>
              </a:ext>
            </a:extLst>
          </p:cNvPr>
          <p:cNvSpPr txBox="1"/>
          <p:nvPr/>
        </p:nvSpPr>
        <p:spPr>
          <a:xfrm>
            <a:off x="316147" y="5117514"/>
            <a:ext cx="8118763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400">
                <a:solidFill>
                  <a:schemeClr val="accent1">
                    <a:lumMod val="50000"/>
                  </a:schemeClr>
                </a:solidFill>
              </a:rPr>
              <a:t>Students: Francesco Corvaglia, Niccolò Lentini, Flavio </a:t>
            </a:r>
            <a:r>
              <a:rPr lang="it-IT" sz="1400" err="1">
                <a:solidFill>
                  <a:schemeClr val="accent1">
                    <a:lumMod val="50000"/>
                  </a:schemeClr>
                </a:solidFill>
              </a:rPr>
              <a:t>Mastrorocco</a:t>
            </a:r>
            <a:r>
              <a:rPr lang="it-IT" sz="1400">
                <a:solidFill>
                  <a:schemeClr val="accent1">
                    <a:lumMod val="50000"/>
                  </a:schemeClr>
                </a:solidFill>
              </a:rPr>
              <a:t>, Amalia Vittoria Montemurro, Paolo </a:t>
            </a:r>
            <a:r>
              <a:rPr lang="it-IT" sz="1400" err="1">
                <a:solidFill>
                  <a:schemeClr val="accent1">
                    <a:lumMod val="50000"/>
                  </a:schemeClr>
                </a:solidFill>
              </a:rPr>
              <a:t>Tiecco</a:t>
            </a:r>
            <a:endParaRPr lang="it-IT" sz="140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6796217-AE6B-7603-E4AF-03D9A5C5E1A4}"/>
              </a:ext>
            </a:extLst>
          </p:cNvPr>
          <p:cNvSpPr txBox="1"/>
          <p:nvPr/>
        </p:nvSpPr>
        <p:spPr>
          <a:xfrm>
            <a:off x="316147" y="3289852"/>
            <a:ext cx="6434711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400">
                <a:solidFill>
                  <a:schemeClr val="accent1">
                    <a:lumMod val="50000"/>
                  </a:schemeClr>
                </a:solidFill>
              </a:rPr>
              <a:t>Master Degree in Cybersecurity, </a:t>
            </a:r>
            <a:r>
              <a:rPr lang="it-IT" sz="1400" err="1">
                <a:solidFill>
                  <a:schemeClr val="accent1">
                    <a:lumMod val="50000"/>
                  </a:schemeClr>
                </a:solidFill>
              </a:rPr>
              <a:t>academic</a:t>
            </a:r>
            <a:r>
              <a:rPr lang="it-IT" sz="14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1400" err="1">
                <a:solidFill>
                  <a:schemeClr val="accent1">
                    <a:lumMod val="50000"/>
                  </a:schemeClr>
                </a:solidFill>
              </a:rPr>
              <a:t>year</a:t>
            </a:r>
            <a:r>
              <a:rPr lang="it-IT" sz="1400">
                <a:solidFill>
                  <a:schemeClr val="accent1">
                    <a:lumMod val="50000"/>
                  </a:schemeClr>
                </a:solidFill>
              </a:rPr>
              <a:t> 2023/24</a:t>
            </a:r>
          </a:p>
          <a:p>
            <a:pPr>
              <a:lnSpc>
                <a:spcPct val="150000"/>
              </a:lnSpc>
            </a:pPr>
            <a:r>
              <a:rPr lang="it-IT" sz="1400">
                <a:solidFill>
                  <a:schemeClr val="accent1">
                    <a:lumMod val="50000"/>
                  </a:schemeClr>
                </a:solidFill>
              </a:rPr>
              <a:t>Course of Computer Architecture &amp; Operating Systems</a:t>
            </a:r>
          </a:p>
          <a:p>
            <a:pPr>
              <a:lnSpc>
                <a:spcPct val="150000"/>
              </a:lnSpc>
            </a:pPr>
            <a:r>
              <a:rPr lang="it-IT" sz="1400">
                <a:solidFill>
                  <a:schemeClr val="accent1">
                    <a:lumMod val="50000"/>
                  </a:schemeClr>
                </a:solidFill>
              </a:rPr>
              <a:t>Professor: Stefano Di Carlo</a:t>
            </a:r>
          </a:p>
          <a:p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38508213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1146971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200" b="1">
                <a:solidFill>
                  <a:schemeClr val="bg1"/>
                </a:solidFill>
                <a:cs typeface="Calibri"/>
              </a:rPr>
              <a:t>Timeline Scheduling –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Understanding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 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FreeRTOS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scheduling</a:t>
            </a:r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D8F4812-5DE8-21F2-4E01-8DAB3BCC1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81" y="975935"/>
            <a:ext cx="5502756" cy="498891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8F1D4D-AA20-0DDB-282F-A01B12A84BC3}"/>
              </a:ext>
            </a:extLst>
          </p:cNvPr>
          <p:cNvSpPr txBox="1"/>
          <p:nvPr/>
        </p:nvSpPr>
        <p:spPr>
          <a:xfrm>
            <a:off x="7074280" y="2189069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AEF68D-7A63-DFF8-377A-399F2D992E57}"/>
              </a:ext>
            </a:extLst>
          </p:cNvPr>
          <p:cNvSpPr txBox="1"/>
          <p:nvPr/>
        </p:nvSpPr>
        <p:spPr>
          <a:xfrm>
            <a:off x="6267781" y="2518147"/>
            <a:ext cx="46729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Before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 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starting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scheduler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, call 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RealTimeSetup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()</a:t>
            </a:r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5E84E211-4555-77AB-C8CC-BB968728D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64" r="-139" b="-2000"/>
          <a:stretch/>
        </p:blipFill>
        <p:spPr>
          <a:xfrm>
            <a:off x="5783181" y="4344443"/>
            <a:ext cx="5956230" cy="358855"/>
          </a:xfrm>
          <a:prstGeom prst="rect">
            <a:avLst/>
          </a:prstGeom>
          <a:ln w="12700"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681D86-B8A3-738B-1B1B-99E1DAC06DCC}"/>
              </a:ext>
            </a:extLst>
          </p:cNvPr>
          <p:cNvSpPr txBox="1"/>
          <p:nvPr/>
        </p:nvSpPr>
        <p:spPr>
          <a:xfrm>
            <a:off x="7206401" y="3589462"/>
            <a:ext cx="33468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But first... </a:t>
            </a:r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FreeRTOSConfig.h</a:t>
            </a:r>
            <a:endParaRPr lang="it-IT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93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1146971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200" b="1">
                <a:solidFill>
                  <a:schemeClr val="bg1"/>
                </a:solidFill>
                <a:cs typeface="Calibri"/>
              </a:rPr>
              <a:t>Timeline Scheduling –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Understanding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FreeRTOS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scheduling</a:t>
            </a:r>
          </a:p>
        </p:txBody>
      </p:sp>
      <p:pic>
        <p:nvPicPr>
          <p:cNvPr id="2" name="Immagine 1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F447E04-4ADA-9D8B-86F6-6BFC4D3F6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36" y="1064890"/>
            <a:ext cx="5753464" cy="4865077"/>
          </a:xfrm>
          <a:prstGeom prst="rect">
            <a:avLst/>
          </a:prstGeom>
        </p:spPr>
      </p:pic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9B0137F-28B0-F70C-0091-A3CD86238E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414" y="1304273"/>
            <a:ext cx="5132802" cy="183745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70F7233-FC90-7DEA-9EC0-C84C12A0914B}"/>
              </a:ext>
            </a:extLst>
          </p:cNvPr>
          <p:cNvSpPr txBox="1"/>
          <p:nvPr/>
        </p:nvSpPr>
        <p:spPr>
          <a:xfrm>
            <a:off x="5806902" y="3496547"/>
            <a:ext cx="587896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000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Check </a:t>
            </a:r>
            <a:r>
              <a:rPr lang="it-IT" sz="2000" err="1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feasibility</a:t>
            </a:r>
            <a:r>
              <a:rPr lang="it-IT" sz="2000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 of scheduling by </a:t>
            </a:r>
            <a:r>
              <a:rPr lang="it-IT" sz="2000" err="1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applying</a:t>
            </a:r>
            <a:r>
              <a:rPr lang="it-IT" sz="2000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 formula</a:t>
            </a:r>
          </a:p>
          <a:p>
            <a:pPr marL="285750" indent="-285750">
              <a:buFont typeface="Arial"/>
              <a:buChar char="•"/>
            </a:pPr>
            <a:r>
              <a:rPr lang="it-IT" sz="2000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Order tasks </a:t>
            </a:r>
            <a:r>
              <a:rPr lang="it-IT" sz="2000" err="1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based</a:t>
            </a:r>
            <a:r>
              <a:rPr lang="it-IT" sz="2000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 on </a:t>
            </a:r>
            <a:r>
              <a:rPr lang="it-IT" sz="2000" err="1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period</a:t>
            </a:r>
            <a:endParaRPr lang="it-IT" sz="2000">
              <a:solidFill>
                <a:schemeClr val="accent1">
                  <a:lumMod val="50000"/>
                </a:schemeClr>
              </a:solidFill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it-IT" sz="2000" err="1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Apply</a:t>
            </a:r>
            <a:r>
              <a:rPr lang="it-IT" sz="2000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 </a:t>
            </a:r>
            <a:r>
              <a:rPr lang="it-IT" sz="2000" err="1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algorithm</a:t>
            </a:r>
            <a:r>
              <a:rPr lang="it-IT" sz="2000">
                <a:solidFill>
                  <a:schemeClr val="accent1">
                    <a:lumMod val="50000"/>
                  </a:schemeClr>
                </a:solidFill>
                <a:cs typeface="Calibri" panose="020F0502020204030204"/>
              </a:rPr>
              <a:t> to schedule tasks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8BE5244-9A19-16B5-B016-BA1B9E526A22}"/>
                  </a:ext>
                </a:extLst>
              </p:cNvPr>
              <p:cNvSpPr txBox="1"/>
              <p:nvPr/>
            </p:nvSpPr>
            <p:spPr>
              <a:xfrm>
                <a:off x="7625844" y="4827748"/>
                <a:ext cx="4595187" cy="892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it-IT" sz="200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000" b="0" i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it-IT" sz="2000" i="1" dirty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000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it-IT" sz="2000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000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000" i="1" dirty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it-IT" sz="2000" b="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≤1  </m:t>
                      </m:r>
                    </m:oMath>
                  </m:oMathPara>
                </a14:m>
                <a:endParaRPr lang="it-IT" sz="200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98BE5244-9A19-16B5-B016-BA1B9E526A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5844" y="4827748"/>
                <a:ext cx="4595187" cy="8925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9A2619F-5833-2D36-B336-E4520861694F}"/>
              </a:ext>
            </a:extLst>
          </p:cNvPr>
          <p:cNvSpPr txBox="1"/>
          <p:nvPr/>
        </p:nvSpPr>
        <p:spPr>
          <a:xfrm>
            <a:off x="5915185" y="5089358"/>
            <a:ext cx="363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schemeClr val="accent1">
                    <a:lumMod val="50000"/>
                  </a:schemeClr>
                </a:solidFill>
              </a:rPr>
              <a:t>Feasibility</a:t>
            </a:r>
            <a:r>
              <a:rPr lang="it-IT">
                <a:solidFill>
                  <a:schemeClr val="accent1">
                    <a:lumMod val="50000"/>
                  </a:schemeClr>
                </a:solidFill>
              </a:rPr>
              <a:t> of timeline scheduling:</a:t>
            </a:r>
          </a:p>
        </p:txBody>
      </p:sp>
    </p:spTree>
    <p:extLst>
      <p:ext uri="{BB962C8B-B14F-4D97-AF65-F5344CB8AC3E}">
        <p14:creationId xmlns:p14="http://schemas.microsoft.com/office/powerpoint/2010/main" val="3309837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1146971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200" b="1">
                <a:solidFill>
                  <a:schemeClr val="bg1"/>
                </a:solidFill>
                <a:cs typeface="Calibri"/>
              </a:rPr>
              <a:t>Timeline Scheduling –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Understanding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FreeRTOS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scheduling</a:t>
            </a:r>
          </a:p>
        </p:txBody>
      </p:sp>
      <p:pic>
        <p:nvPicPr>
          <p:cNvPr id="3" name="Immagine 2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52CD04C0-62D0-638E-A4B6-D3AA334A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6" y="1221214"/>
            <a:ext cx="7499917" cy="3846732"/>
          </a:xfrm>
          <a:prstGeom prst="rect">
            <a:avLst/>
          </a:prstGeom>
        </p:spPr>
      </p:pic>
      <p:pic>
        <p:nvPicPr>
          <p:cNvPr id="4" name="Immagine 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450EECF0-A7B9-8748-45A4-B0F5C6BB01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18" r="6412" b="438"/>
          <a:stretch/>
        </p:blipFill>
        <p:spPr>
          <a:xfrm>
            <a:off x="5040405" y="4001848"/>
            <a:ext cx="7118943" cy="180226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C7DAE1-DF74-36ED-3EAB-E9D34D0B5BC9}"/>
              </a:ext>
            </a:extLst>
          </p:cNvPr>
          <p:cNvSpPr txBox="1"/>
          <p:nvPr/>
        </p:nvSpPr>
        <p:spPr>
          <a:xfrm>
            <a:off x="6396002" y="3396585"/>
            <a:ext cx="34043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Simplified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pseudo-code...</a:t>
            </a:r>
          </a:p>
        </p:txBody>
      </p:sp>
    </p:spTree>
    <p:extLst>
      <p:ext uri="{BB962C8B-B14F-4D97-AF65-F5344CB8AC3E}">
        <p14:creationId xmlns:p14="http://schemas.microsoft.com/office/powerpoint/2010/main" val="85195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1146971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200" b="1">
                <a:solidFill>
                  <a:schemeClr val="bg1"/>
                </a:solidFill>
                <a:cs typeface="Calibri"/>
              </a:rPr>
              <a:t>Timeline Scheduling –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Understanding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FreeRTOS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scheduling</a:t>
            </a:r>
          </a:p>
        </p:txBody>
      </p:sp>
      <p:pic>
        <p:nvPicPr>
          <p:cNvPr id="2" name="Immagine 1" descr="Immagine che contiene testo, schermata, schermo, Carattere&#10;&#10;Descrizione generata automaticamente">
            <a:extLst>
              <a:ext uri="{FF2B5EF4-FFF2-40B4-BE49-F238E27FC236}">
                <a16:creationId xmlns:a16="http://schemas.microsoft.com/office/drawing/2014/main" id="{DB887662-7153-83BB-B74B-A395CFBFD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014904"/>
            <a:ext cx="10621107" cy="28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831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1146971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200" b="1">
                <a:solidFill>
                  <a:schemeClr val="bg1"/>
                </a:solidFill>
                <a:cs typeface="Calibri"/>
              </a:rPr>
              <a:t>Timeline Scheduling –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Understanding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FreeRTOS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scheduling</a:t>
            </a:r>
          </a:p>
        </p:txBody>
      </p:sp>
      <p:pic>
        <p:nvPicPr>
          <p:cNvPr id="2" name="Immagine 1" descr="Immagine che contiene testo, schermata, Carattere, software&#10;&#10;Descrizione generata automaticamente">
            <a:extLst>
              <a:ext uri="{FF2B5EF4-FFF2-40B4-BE49-F238E27FC236}">
                <a16:creationId xmlns:a16="http://schemas.microsoft.com/office/drawing/2014/main" id="{15FFB9B6-D03C-BC35-8CBF-5E6A1F550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21" y="1853669"/>
            <a:ext cx="11221107" cy="388997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4EAD207-EB5C-2436-2351-EA4EE7E72E4B}"/>
              </a:ext>
            </a:extLst>
          </p:cNvPr>
          <p:cNvSpPr txBox="1"/>
          <p:nvPr/>
        </p:nvSpPr>
        <p:spPr>
          <a:xfrm>
            <a:off x="3665517" y="1114353"/>
            <a:ext cx="48609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What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happens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at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 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context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switch? </a:t>
            </a:r>
          </a:p>
        </p:txBody>
      </p:sp>
    </p:spTree>
    <p:extLst>
      <p:ext uri="{BB962C8B-B14F-4D97-AF65-F5344CB8AC3E}">
        <p14:creationId xmlns:p14="http://schemas.microsoft.com/office/powerpoint/2010/main" val="2011547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1146971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200" b="1">
                <a:solidFill>
                  <a:schemeClr val="bg1"/>
                </a:solidFill>
                <a:cs typeface="Calibri"/>
              </a:rPr>
              <a:t>Timeline Scheduling –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Understanding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FreeRTOS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scheduling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0FC9D49-9AE9-6C4D-EFD9-603B83BD4649}"/>
              </a:ext>
            </a:extLst>
          </p:cNvPr>
          <p:cNvSpPr txBox="1"/>
          <p:nvPr/>
        </p:nvSpPr>
        <p:spPr>
          <a:xfrm>
            <a:off x="3839688" y="1117754"/>
            <a:ext cx="486096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What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happens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at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 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context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switch? </a:t>
            </a:r>
          </a:p>
        </p:txBody>
      </p:sp>
      <p:pic>
        <p:nvPicPr>
          <p:cNvPr id="5" name="Immagine 4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46176721-8628-A96A-C916-B6CE7DA4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83" y="1579419"/>
            <a:ext cx="10731087" cy="1165761"/>
          </a:xfrm>
          <a:prstGeom prst="rect">
            <a:avLst/>
          </a:prstGeom>
        </p:spPr>
      </p:pic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545B0C8F-259F-D200-86C0-B8B4237C5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101" y="2741407"/>
            <a:ext cx="7115175" cy="322576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549704A-90D0-7F90-7C53-0022A91A94E1}"/>
              </a:ext>
            </a:extLst>
          </p:cNvPr>
          <p:cNvSpPr txBox="1"/>
          <p:nvPr/>
        </p:nvSpPr>
        <p:spPr>
          <a:xfrm>
            <a:off x="7620847" y="3757265"/>
            <a:ext cx="332707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Retrieve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the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next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task TCB thanks to the index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passed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as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parameter</a:t>
            </a:r>
            <a:endParaRPr lang="it-IT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360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16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1146971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200" b="1">
                <a:solidFill>
                  <a:schemeClr val="bg1"/>
                </a:solidFill>
                <a:cs typeface="Calibri"/>
              </a:rPr>
              <a:t>Timeline Scheduling –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Example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showcase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B25476-8F90-2E76-1E9B-8B4789294E36}"/>
              </a:ext>
            </a:extLst>
          </p:cNvPr>
          <p:cNvSpPr txBox="1"/>
          <p:nvPr/>
        </p:nvSpPr>
        <p:spPr>
          <a:xfrm>
            <a:off x="766792" y="142227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Red Led Task: 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cpu_time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: 2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period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: 4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586E691-E601-78F1-2E9B-ACD122A76A06}"/>
              </a:ext>
            </a:extLst>
          </p:cNvPr>
          <p:cNvSpPr txBox="1"/>
          <p:nvPr/>
        </p:nvSpPr>
        <p:spPr>
          <a:xfrm>
            <a:off x="766792" y="2510847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Blue Led Task: 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cpu_time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: 1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period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: 8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B971FF3-79BE-AF09-DF53-2EA10C4A4667}"/>
              </a:ext>
            </a:extLst>
          </p:cNvPr>
          <p:cNvSpPr txBox="1"/>
          <p:nvPr/>
        </p:nvSpPr>
        <p:spPr>
          <a:xfrm>
            <a:off x="707414" y="3599418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Green Led Task: 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cpu_time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: 1</a:t>
            </a:r>
          </a:p>
          <a:p>
            <a:pPr marL="285750" indent="-285750">
              <a:buFont typeface="Arial"/>
              <a:buChar char="•"/>
            </a:pPr>
            <a:r>
              <a:rPr lang="it-IT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period</a:t>
            </a:r>
            <a:r>
              <a:rPr lang="it-IT">
                <a:solidFill>
                  <a:schemeClr val="accent1">
                    <a:lumMod val="50000"/>
                  </a:schemeClr>
                </a:solidFill>
                <a:cs typeface="Calibri"/>
              </a:rPr>
              <a:t>: 12</a:t>
            </a:r>
          </a:p>
        </p:txBody>
      </p:sp>
      <p:pic>
        <p:nvPicPr>
          <p:cNvPr id="5" name="Immagine 4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2D6F63F5-B22E-A018-F054-1BC9CFBC32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5" t="13798" r="186" b="63942"/>
          <a:stretch/>
        </p:blipFill>
        <p:spPr>
          <a:xfrm>
            <a:off x="307960" y="4687989"/>
            <a:ext cx="7112288" cy="1232617"/>
          </a:xfrm>
          <a:prstGeom prst="rect">
            <a:avLst/>
          </a:prstGeom>
        </p:spPr>
      </p:pic>
      <p:pic>
        <p:nvPicPr>
          <p:cNvPr id="6" name="VideoXceqo">
            <a:hlinkClick r:id="" action="ppaction://media"/>
            <a:extLst>
              <a:ext uri="{FF2B5EF4-FFF2-40B4-BE49-F238E27FC236}">
                <a16:creationId xmlns:a16="http://schemas.microsoft.com/office/drawing/2014/main" id="{D9B088AB-D36A-D56F-35D2-FA19839770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40664" y="1211666"/>
            <a:ext cx="4243376" cy="4578401"/>
          </a:xfrm>
          <a:prstGeom prst="rect">
            <a:avLst/>
          </a:prstGeom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9255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276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240BDC3-8D98-2172-B77A-B461D1819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17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D9B4A49-BA78-5008-9CB3-7563A52D5BB8}"/>
              </a:ext>
            </a:extLst>
          </p:cNvPr>
          <p:cNvSpPr txBox="1"/>
          <p:nvPr/>
        </p:nvSpPr>
        <p:spPr>
          <a:xfrm>
            <a:off x="346364" y="124691"/>
            <a:ext cx="1146971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200" b="1">
                <a:solidFill>
                  <a:schemeClr val="bg1"/>
                </a:solidFill>
                <a:cs typeface="Calibri"/>
              </a:rPr>
              <a:t>Benchmark and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evaluations</a:t>
            </a:r>
            <a:endParaRPr lang="it-IT" sz="32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392C45-9ECB-7B63-78F6-2B7637C3D685}"/>
              </a:ext>
            </a:extLst>
          </p:cNvPr>
          <p:cNvSpPr txBox="1"/>
          <p:nvPr/>
        </p:nvSpPr>
        <p:spPr>
          <a:xfrm>
            <a:off x="1179161" y="2867975"/>
            <a:ext cx="8090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New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functionalities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freeRTOS</a:t>
            </a:r>
            <a:endParaRPr lang="it-IT" sz="240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Possibility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to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run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real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time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Immagine 12" descr="Immagine che contiene simbolo, Carattere, Elementi grafici, stella&#10;&#10;Descrizione generata automaticamente">
            <a:extLst>
              <a:ext uri="{FF2B5EF4-FFF2-40B4-BE49-F238E27FC236}">
                <a16:creationId xmlns:a16="http://schemas.microsoft.com/office/drawing/2014/main" id="{563B7CD1-5548-1128-AB74-219ED3C11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311" y="1913717"/>
            <a:ext cx="3030565" cy="303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33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FC4EEC-CD4A-44EB-949B-8FE0B3413E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37847"/>
            <a:ext cx="9144000" cy="1782305"/>
          </a:xfrm>
        </p:spPr>
        <p:txBody>
          <a:bodyPr/>
          <a:lstStyle/>
          <a:p>
            <a:r>
              <a:rPr lang="it-IT" sz="8000" b="1">
                <a:solidFill>
                  <a:schemeClr val="accent1">
                    <a:lumMod val="50000"/>
                  </a:schemeClr>
                </a:solidFill>
              </a:rPr>
              <a:t>THANKS!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7CF1B76-7CEC-4EBF-B00E-19E11AD1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447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A781A3-69F7-AB4B-CDED-D30B08AEF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2</a:t>
            </a:fld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B87BD95-9311-35BA-B0D1-8878F0102EB4}"/>
              </a:ext>
            </a:extLst>
          </p:cNvPr>
          <p:cNvSpPr txBox="1"/>
          <p:nvPr/>
        </p:nvSpPr>
        <p:spPr>
          <a:xfrm>
            <a:off x="346364" y="124691"/>
            <a:ext cx="742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err="1">
                <a:solidFill>
                  <a:schemeClr val="bg1"/>
                </a:solidFill>
              </a:rPr>
              <a:t>Practical</a:t>
            </a:r>
            <a:r>
              <a:rPr lang="it-IT" sz="3200" b="1">
                <a:solidFill>
                  <a:schemeClr val="bg1"/>
                </a:solidFill>
              </a:rPr>
              <a:t> </a:t>
            </a:r>
            <a:r>
              <a:rPr lang="it-IT" sz="3200" b="1" err="1">
                <a:solidFill>
                  <a:schemeClr val="bg1"/>
                </a:solidFill>
              </a:rPr>
              <a:t>Examples</a:t>
            </a:r>
            <a:endParaRPr lang="it-IT" sz="3200" b="1">
              <a:solidFill>
                <a:schemeClr val="bg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7F0A00-B616-3F11-3F93-E594E434E2F1}"/>
              </a:ext>
            </a:extLst>
          </p:cNvPr>
          <p:cNvSpPr txBox="1"/>
          <p:nvPr/>
        </p:nvSpPr>
        <p:spPr>
          <a:xfrm>
            <a:off x="225756" y="1895003"/>
            <a:ext cx="5822593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Prioritized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Preemptive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Scheduling with Time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Slicing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Prioritized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Preemptive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Scheduling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without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 Time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</a:rPr>
              <a:t>Slicing</a:t>
            </a:r>
            <a:endParaRPr lang="it-IT" sz="2400">
              <a:solidFill>
                <a:schemeClr val="accent1">
                  <a:lumMod val="50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it-IT" sz="2400">
                <a:solidFill>
                  <a:schemeClr val="accent1">
                    <a:lumMod val="50000"/>
                  </a:schemeClr>
                </a:solidFill>
              </a:rPr>
              <a:t>Cooperative Scheduling</a:t>
            </a:r>
          </a:p>
        </p:txBody>
      </p:sp>
      <p:pic>
        <p:nvPicPr>
          <p:cNvPr id="15" name="Immagine 1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69F3ED7-90AB-F62B-FA09-3A209FBC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4444" y="1557635"/>
            <a:ext cx="5511800" cy="3479800"/>
          </a:xfrm>
          <a:prstGeom prst="rect">
            <a:avLst/>
          </a:prstGeom>
        </p:spPr>
      </p:pic>
      <p:pic>
        <p:nvPicPr>
          <p:cNvPr id="13" name="Immagine 12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A9FF2824-FAB0-2EF1-8E51-2B74C7B50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1763" y="1170078"/>
            <a:ext cx="5274579" cy="4622800"/>
          </a:xfrm>
          <a:prstGeom prst="rect">
            <a:avLst/>
          </a:prstGeom>
        </p:spPr>
      </p:pic>
      <p:pic>
        <p:nvPicPr>
          <p:cNvPr id="11" name="Immagine 1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F8536FC-A6B6-1F06-FF44-475A46CDB2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444" y="1562592"/>
            <a:ext cx="5384800" cy="3721100"/>
          </a:xfrm>
          <a:prstGeom prst="rect">
            <a:avLst/>
          </a:prstGeom>
        </p:spPr>
      </p:pic>
      <p:pic>
        <p:nvPicPr>
          <p:cNvPr id="16" name="IMG_7445_104628BC-B99B-4DB1-9E99-EBDEAD8FAAA8.mp4">
            <a:hlinkClick r:id="" action="ppaction://media"/>
            <a:extLst>
              <a:ext uri="{FF2B5EF4-FFF2-40B4-BE49-F238E27FC236}">
                <a16:creationId xmlns:a16="http://schemas.microsoft.com/office/drawing/2014/main" id="{A08CE331-B4AD-2F42-916C-B24960C0F6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310441" y="1170078"/>
            <a:ext cx="3799806" cy="4743450"/>
          </a:xfrm>
          <a:prstGeom prst="rect">
            <a:avLst/>
          </a:prstGeom>
          <a:ln w="15875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46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61D0E2A-A157-5649-6DCE-E8B336A730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4444" y="1703891"/>
            <a:ext cx="5393180" cy="372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92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1" dur="1224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8012F3-D568-5A8D-7EEC-B26E9C88D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67F603-5429-F4BF-1202-A8E5EC6E45C4}"/>
              </a:ext>
            </a:extLst>
          </p:cNvPr>
          <p:cNvSpPr txBox="1"/>
          <p:nvPr/>
        </p:nvSpPr>
        <p:spPr>
          <a:xfrm>
            <a:off x="346364" y="124691"/>
            <a:ext cx="742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err="1">
                <a:solidFill>
                  <a:schemeClr val="bg1"/>
                </a:solidFill>
              </a:rPr>
              <a:t>Practical</a:t>
            </a:r>
            <a:r>
              <a:rPr lang="it-IT" sz="3200" b="1">
                <a:solidFill>
                  <a:schemeClr val="bg1"/>
                </a:solidFill>
              </a:rPr>
              <a:t> </a:t>
            </a:r>
            <a:r>
              <a:rPr lang="it-IT" sz="3200" b="1" err="1">
                <a:solidFill>
                  <a:schemeClr val="bg1"/>
                </a:solidFill>
              </a:rPr>
              <a:t>Examples</a:t>
            </a:r>
            <a:endParaRPr lang="it-IT" sz="3200" b="1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9E03B7-B6B0-2381-86E6-DECAD165438E}"/>
              </a:ext>
            </a:extLst>
          </p:cNvPr>
          <p:cNvSpPr txBox="1"/>
          <p:nvPr/>
        </p:nvSpPr>
        <p:spPr>
          <a:xfrm>
            <a:off x="471488" y="1428750"/>
            <a:ext cx="4557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PWM (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Pulse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Width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sz="2400" dirty="0" err="1">
                <a:solidFill>
                  <a:schemeClr val="accent1">
                    <a:lumMod val="50000"/>
                  </a:schemeClr>
                </a:solidFill>
              </a:rPr>
              <a:t>Modulation</a:t>
            </a:r>
            <a:r>
              <a:rPr lang="it-IT" sz="2400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  <p:pic>
        <p:nvPicPr>
          <p:cNvPr id="8" name="Immagine 7" descr="Immagine che contiene testo, schermata, schermo, numero&#10;&#10;Descrizione generata automaticamente">
            <a:extLst>
              <a:ext uri="{FF2B5EF4-FFF2-40B4-BE49-F238E27FC236}">
                <a16:creationId xmlns:a16="http://schemas.microsoft.com/office/drawing/2014/main" id="{9F35C4FF-F2D8-76E1-101D-0656BE4D0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3896" y="2318077"/>
            <a:ext cx="3785260" cy="3111173"/>
          </a:xfrm>
          <a:prstGeom prst="rect">
            <a:avLst/>
          </a:prstGeom>
        </p:spPr>
      </p:pic>
      <p:pic>
        <p:nvPicPr>
          <p:cNvPr id="10" name="Immagine 9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6A965EDD-EA7E-EFA0-3201-9031279560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74"/>
          <a:stretch/>
        </p:blipFill>
        <p:spPr>
          <a:xfrm>
            <a:off x="774391" y="2509101"/>
            <a:ext cx="3126096" cy="2751360"/>
          </a:xfrm>
          <a:prstGeom prst="rect">
            <a:avLst/>
          </a:prstGeom>
        </p:spPr>
      </p:pic>
      <p:pic>
        <p:nvPicPr>
          <p:cNvPr id="14" name="IMG_7446_EE5C2A83-11BA-4804-A1A4-8E598F698E82.mp4">
            <a:hlinkClick r:id="" action="ppaction://media"/>
            <a:extLst>
              <a:ext uri="{FF2B5EF4-FFF2-40B4-BE49-F238E27FC236}">
                <a16:creationId xmlns:a16="http://schemas.microsoft.com/office/drawing/2014/main" id="{FA8E87EC-2239-BB2A-A1C0-A6A5056FE1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62802" y="1428750"/>
            <a:ext cx="3953270" cy="4348899"/>
          </a:xfrm>
          <a:prstGeom prst="rect">
            <a:avLst/>
          </a:prstGeom>
          <a:effectLst>
            <a:outerShdw blurRad="63500" sx="102000" sy="102000" algn="ctr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3" name="Immagine 2" descr="Immagine che contiene testo, schermata, Carattere, algebra&#10;&#10;Descrizione generata automaticamente">
            <a:extLst>
              <a:ext uri="{FF2B5EF4-FFF2-40B4-BE49-F238E27FC236}">
                <a16:creationId xmlns:a16="http://schemas.microsoft.com/office/drawing/2014/main" id="{1507F558-7183-F056-7535-E72C45A83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1766" y="1948604"/>
            <a:ext cx="5714332" cy="400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2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98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4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742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chemeClr val="bg1"/>
                </a:solidFill>
              </a:rPr>
              <a:t> Inter-</a:t>
            </a:r>
            <a:r>
              <a:rPr lang="it-IT" sz="3200" b="1" err="1">
                <a:solidFill>
                  <a:schemeClr val="bg1"/>
                </a:solidFill>
              </a:rPr>
              <a:t>Thread</a:t>
            </a:r>
            <a:r>
              <a:rPr lang="it-IT" sz="3200" b="1">
                <a:solidFill>
                  <a:schemeClr val="bg1"/>
                </a:solidFill>
              </a:rPr>
              <a:t> </a:t>
            </a:r>
            <a:r>
              <a:rPr lang="it-IT" sz="3200" b="1" err="1">
                <a:solidFill>
                  <a:schemeClr val="bg1"/>
                </a:solidFill>
              </a:rPr>
              <a:t>Communication</a:t>
            </a:r>
            <a:endParaRPr lang="it-IT" sz="3200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D2AF06-7B3C-5339-DEBF-BEC78F55A4EE}"/>
              </a:ext>
            </a:extLst>
          </p:cNvPr>
          <p:cNvSpPr txBox="1"/>
          <p:nvPr/>
        </p:nvSpPr>
        <p:spPr>
          <a:xfrm>
            <a:off x="574255" y="1045029"/>
            <a:ext cx="11043489" cy="5021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In most applications, threads need to communicate with each other or access shared resources together. The </a:t>
            </a:r>
            <a:r>
              <a:rPr lang="en-GB" sz="2400" b="1">
                <a:solidFill>
                  <a:schemeClr val="accent1">
                    <a:lumMod val="50000"/>
                  </a:schemeClr>
                </a:solidFill>
              </a:rPr>
              <a:t>CMSIS-RTOS</a:t>
            </a: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 API provides various ways for exchanging messages between threads:</a:t>
            </a:r>
          </a:p>
          <a:p>
            <a:pPr lvl="1" algn="just">
              <a:lnSpc>
                <a:spcPct val="150000"/>
              </a:lnSpc>
            </a:pPr>
            <a:r>
              <a:rPr lang="en-GB" sz="2400" b="1">
                <a:solidFill>
                  <a:schemeClr val="accent1">
                    <a:lumMod val="50000"/>
                  </a:schemeClr>
                </a:solidFill>
              </a:rPr>
              <a:t>Resource Sharing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1">
                <a:solidFill>
                  <a:schemeClr val="accent1">
                    <a:lumMod val="50000"/>
                  </a:schemeClr>
                </a:solidFill>
              </a:rPr>
              <a:t>Binary Semaphore</a:t>
            </a:r>
          </a:p>
          <a:p>
            <a:pPr lvl="1" algn="just">
              <a:lnSpc>
                <a:spcPct val="150000"/>
              </a:lnSpc>
            </a:pPr>
            <a:r>
              <a:rPr lang="en-GB" sz="2400" b="1">
                <a:solidFill>
                  <a:schemeClr val="accent1">
                    <a:lumMod val="50000"/>
                  </a:schemeClr>
                </a:solidFill>
              </a:rPr>
              <a:t>Inter-Thread Communication 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1">
                <a:solidFill>
                  <a:schemeClr val="accent1">
                    <a:lumMod val="50000"/>
                  </a:schemeClr>
                </a:solidFill>
              </a:rPr>
              <a:t>Message Queue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i="1">
                <a:solidFill>
                  <a:schemeClr val="accent1">
                    <a:lumMod val="50000"/>
                  </a:schemeClr>
                </a:solidFill>
              </a:rPr>
              <a:t>Mail Queue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240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AD7B3C-898F-29B6-2694-EA6370486CC8}"/>
              </a:ext>
            </a:extLst>
          </p:cNvPr>
          <p:cNvGrpSpPr/>
          <p:nvPr/>
        </p:nvGrpSpPr>
        <p:grpSpPr>
          <a:xfrm>
            <a:off x="7772400" y="3429000"/>
            <a:ext cx="2699657" cy="1454213"/>
            <a:chOff x="7772400" y="3778028"/>
            <a:chExt cx="2699657" cy="14542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6BB7E3F-E8F7-ECCD-8A49-52E88698D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849"/>
            <a:stretch/>
          </p:blipFill>
          <p:spPr>
            <a:xfrm>
              <a:off x="8222547" y="3778028"/>
              <a:ext cx="1799360" cy="76176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CB7B9C-6F99-C23A-1009-DB6ABB5C20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4510" t="68574" r="44817" b="-13"/>
            <a:stretch/>
          </p:blipFill>
          <p:spPr>
            <a:xfrm>
              <a:off x="7930242" y="4992754"/>
              <a:ext cx="2383971" cy="23948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2BCF6C-CC89-808F-8BB0-BDF7D5D719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209" t="-5544" r="40056" b="31826"/>
            <a:stretch/>
          </p:blipFill>
          <p:spPr>
            <a:xfrm>
              <a:off x="7772400" y="4431194"/>
              <a:ext cx="2699657" cy="561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8390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742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>
                <a:solidFill>
                  <a:schemeClr val="bg1"/>
                </a:solidFill>
              </a:rPr>
              <a:t>Binary Semaphore</a:t>
            </a:r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1B56D9E0-EF6B-04A0-969B-E357F123E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3135588"/>
            <a:ext cx="3290173" cy="1847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231669-2A39-73D3-6C6D-1EFF33F91768}"/>
              </a:ext>
            </a:extLst>
          </p:cNvPr>
          <p:cNvSpPr txBox="1"/>
          <p:nvPr/>
        </p:nvSpPr>
        <p:spPr>
          <a:xfrm>
            <a:off x="574255" y="1045029"/>
            <a:ext cx="11043489" cy="114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b="1">
                <a:solidFill>
                  <a:schemeClr val="accent1">
                    <a:lumMod val="50000"/>
                  </a:schemeClr>
                </a:solidFill>
              </a:rPr>
              <a:t>Semaphores</a:t>
            </a: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 are used to </a:t>
            </a:r>
            <a:r>
              <a:rPr lang="en-GB" sz="2400" i="1">
                <a:solidFill>
                  <a:schemeClr val="accent1">
                    <a:lumMod val="50000"/>
                  </a:schemeClr>
                </a:solidFill>
              </a:rPr>
              <a:t>synchronize tasks</a:t>
            </a: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 with other events in the system. Waiting for semaphore is equal to </a:t>
            </a:r>
            <a:r>
              <a:rPr lang="en-GB" sz="2400" i="1">
                <a:solidFill>
                  <a:schemeClr val="accent1">
                    <a:lumMod val="50000"/>
                  </a:schemeClr>
                </a:solidFill>
              </a:rPr>
              <a:t>wait() </a:t>
            </a: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procedure, task is in a blocked state not taking CPU time.</a:t>
            </a:r>
          </a:p>
        </p:txBody>
      </p:sp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C42D98CA-0709-ACEA-8562-BED89D2FC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55" y="2523662"/>
            <a:ext cx="6192416" cy="30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19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6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742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chemeClr val="bg1"/>
                </a:solidFill>
              </a:rPr>
              <a:t>Message Queue</a:t>
            </a:r>
          </a:p>
        </p:txBody>
      </p:sp>
      <p:pic>
        <p:nvPicPr>
          <p:cNvPr id="3" name="Picture 2" descr="A yellow rectangular sign with black text&#10;&#10;Description automatically generated">
            <a:extLst>
              <a:ext uri="{FF2B5EF4-FFF2-40B4-BE49-F238E27FC236}">
                <a16:creationId xmlns:a16="http://schemas.microsoft.com/office/drawing/2014/main" id="{F42395F9-93C6-B686-5C2F-A8731C981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564" y="2454852"/>
            <a:ext cx="3569248" cy="973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E67305-1425-352B-AC59-1724C81F8D91}"/>
              </a:ext>
            </a:extLst>
          </p:cNvPr>
          <p:cNvSpPr txBox="1"/>
          <p:nvPr/>
        </p:nvSpPr>
        <p:spPr>
          <a:xfrm>
            <a:off x="574255" y="1045029"/>
            <a:ext cx="1104348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GB" sz="2400" b="1">
                <a:solidFill>
                  <a:schemeClr val="accent1">
                    <a:lumMod val="50000"/>
                  </a:schemeClr>
                </a:solidFill>
              </a:rPr>
              <a:t>Message Queue </a:t>
            </a: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is the basic </a:t>
            </a:r>
            <a:r>
              <a:rPr lang="en-GB" sz="2400" i="1">
                <a:solidFill>
                  <a:schemeClr val="accent1">
                    <a:lumMod val="50000"/>
                  </a:schemeClr>
                </a:solidFill>
              </a:rPr>
              <a:t>communication model between threads</a:t>
            </a: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. The data is passed from one thread to another in a FIFO-like operation, and the queue is made by integers or pointers elements 32-bit long.</a:t>
            </a:r>
          </a:p>
        </p:txBody>
      </p:sp>
      <p:pic>
        <p:nvPicPr>
          <p:cNvPr id="5" name="Picture 4" descr="A computer screen shot of a program&#10;&#10;Description automatically generated">
            <a:extLst>
              <a:ext uri="{FF2B5EF4-FFF2-40B4-BE49-F238E27FC236}">
                <a16:creationId xmlns:a16="http://schemas.microsoft.com/office/drawing/2014/main" id="{3A07758A-A4D3-71AF-8520-2B448898D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08"/>
          <a:stretch/>
        </p:blipFill>
        <p:spPr>
          <a:xfrm>
            <a:off x="207768" y="3036134"/>
            <a:ext cx="4652200" cy="2500532"/>
          </a:xfrm>
          <a:prstGeom prst="rect">
            <a:avLst/>
          </a:prstGeom>
        </p:spPr>
      </p:pic>
      <p:pic>
        <p:nvPicPr>
          <p:cNvPr id="8" name="Picture 7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4961AFE6-25B8-E9F8-7AD2-2BBA7AB7B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017" y="3864658"/>
            <a:ext cx="7206388" cy="210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06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computer code on a white background&#10;&#10;Description automatically generated">
            <a:extLst>
              <a:ext uri="{FF2B5EF4-FFF2-40B4-BE49-F238E27FC236}">
                <a16:creationId xmlns:a16="http://schemas.microsoft.com/office/drawing/2014/main" id="{AC6A0009-64B5-AE7A-5701-1249EC447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5042" y="2693890"/>
            <a:ext cx="4456958" cy="3327684"/>
          </a:xfrm>
          <a:prstGeom prst="rect">
            <a:avLst/>
          </a:prstGeom>
        </p:spPr>
      </p:pic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7426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chemeClr val="bg1"/>
                </a:solidFill>
              </a:rPr>
              <a:t>Mail Queue</a:t>
            </a:r>
          </a:p>
        </p:txBody>
      </p:sp>
      <p:pic>
        <p:nvPicPr>
          <p:cNvPr id="3" name="Picture 2" descr="A diagram of a mail queue&#10;&#10;Description automatically generated">
            <a:extLst>
              <a:ext uri="{FF2B5EF4-FFF2-40B4-BE49-F238E27FC236}">
                <a16:creationId xmlns:a16="http://schemas.microsoft.com/office/drawing/2014/main" id="{928BDA83-2615-E982-25E5-1909DDF3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32" y="2920743"/>
            <a:ext cx="2719446" cy="1570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E859A9-17A1-3F16-A217-6175D20B4597}"/>
              </a:ext>
            </a:extLst>
          </p:cNvPr>
          <p:cNvSpPr txBox="1"/>
          <p:nvPr/>
        </p:nvSpPr>
        <p:spPr>
          <a:xfrm>
            <a:off x="574255" y="1045029"/>
            <a:ext cx="11043489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A </a:t>
            </a:r>
            <a:r>
              <a:rPr lang="en-GB" sz="2400" b="1">
                <a:solidFill>
                  <a:schemeClr val="accent1">
                    <a:lumMod val="50000"/>
                  </a:schemeClr>
                </a:solidFill>
              </a:rPr>
              <a:t>Mail Queue </a:t>
            </a: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operates similarly to a Message Queue, but instead of transferring a 32-bit value, the data that is being transferred consists of memory blocks that need to be </a:t>
            </a:r>
            <a:r>
              <a:rPr lang="en-GB" sz="2400" i="1">
                <a:solidFill>
                  <a:schemeClr val="accent1">
                    <a:lumMod val="50000"/>
                  </a:schemeClr>
                </a:solidFill>
              </a:rPr>
              <a:t>allocated</a:t>
            </a: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, before putting data in, and </a:t>
            </a:r>
            <a:r>
              <a:rPr lang="en-GB" sz="2400" i="1">
                <a:solidFill>
                  <a:schemeClr val="accent1">
                    <a:lumMod val="50000"/>
                  </a:schemeClr>
                </a:solidFill>
              </a:rPr>
              <a:t>free-up</a:t>
            </a:r>
            <a:r>
              <a:rPr lang="en-GB" sz="2400">
                <a:solidFill>
                  <a:schemeClr val="accent1">
                    <a:lumMod val="50000"/>
                  </a:schemeClr>
                </a:solidFill>
              </a:rPr>
              <a:t>, after taking data out.</a:t>
            </a:r>
          </a:p>
        </p:txBody>
      </p:sp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9C3D1AE-608B-CE4A-FD45-EC7FA573F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932" y="4674521"/>
            <a:ext cx="2810493" cy="1147140"/>
          </a:xfrm>
          <a:prstGeom prst="rect">
            <a:avLst/>
          </a:prstGeom>
        </p:spPr>
      </p:pic>
      <p:pic>
        <p:nvPicPr>
          <p:cNvPr id="11" name="Picture 10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1A88A1F-3ABB-68B5-3B41-EC59BA57E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9558" y="2994093"/>
            <a:ext cx="4498965" cy="282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936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8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1146971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200" b="1">
                <a:solidFill>
                  <a:schemeClr val="bg1"/>
                </a:solidFill>
                <a:cs typeface="Calibri"/>
              </a:rPr>
              <a:t>Timeline Scheduling –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Understanding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FreeRTOS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scheduling</a:t>
            </a:r>
          </a:p>
        </p:txBody>
      </p:sp>
      <p:pic>
        <p:nvPicPr>
          <p:cNvPr id="5" name="Immagine 4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E59CF7EA-6B37-078A-8BEE-D2D18A2EF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33" y="1383853"/>
            <a:ext cx="7253207" cy="438655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8060614-F325-B6BD-2B76-BCCA9854978D}"/>
              </a:ext>
            </a:extLst>
          </p:cNvPr>
          <p:cNvSpPr txBox="1"/>
          <p:nvPr/>
        </p:nvSpPr>
        <p:spPr>
          <a:xfrm>
            <a:off x="7857641" y="1923769"/>
            <a:ext cx="4102542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Peripheral</a:t>
            </a: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Configuration</a:t>
            </a:r>
            <a:endParaRPr lang="it-IT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Task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Initialization</a:t>
            </a:r>
            <a:endParaRPr lang="it-IT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it-IT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400">
                <a:solidFill>
                  <a:schemeClr val="accent1">
                    <a:lumMod val="50000"/>
                  </a:schemeClr>
                </a:solidFill>
                <a:cs typeface="Calibri"/>
              </a:rPr>
              <a:t>Start </a:t>
            </a:r>
            <a:r>
              <a:rPr lang="it-IT" sz="2400" err="1">
                <a:solidFill>
                  <a:schemeClr val="accent1">
                    <a:lumMod val="50000"/>
                  </a:schemeClr>
                </a:solidFill>
                <a:cs typeface="Calibri"/>
              </a:rPr>
              <a:t>Scheduler</a:t>
            </a:r>
            <a:endParaRPr lang="it-IT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endParaRPr lang="it-IT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endParaRPr lang="it-IT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  <a:p>
            <a:endParaRPr lang="it-IT" sz="2400">
              <a:solidFill>
                <a:schemeClr val="accent1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249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8038D60-D5A0-FB6F-CAEA-B6AF50A33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8B55-083F-C84C-95B9-E16574E7DAF5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F16C4FB-7F0D-5117-F359-4F47CF8016A3}"/>
              </a:ext>
            </a:extLst>
          </p:cNvPr>
          <p:cNvSpPr txBox="1"/>
          <p:nvPr/>
        </p:nvSpPr>
        <p:spPr>
          <a:xfrm>
            <a:off x="346364" y="124691"/>
            <a:ext cx="11469716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3200" b="1">
                <a:solidFill>
                  <a:schemeClr val="bg1"/>
                </a:solidFill>
                <a:cs typeface="Calibri"/>
              </a:rPr>
              <a:t>Timeline Scheduling –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Understanding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</a:t>
            </a:r>
            <a:r>
              <a:rPr lang="it-IT" sz="3200" b="1" err="1">
                <a:solidFill>
                  <a:schemeClr val="bg1"/>
                </a:solidFill>
                <a:cs typeface="Calibri"/>
              </a:rPr>
              <a:t>FreeRTOS</a:t>
            </a:r>
            <a:r>
              <a:rPr lang="it-IT" sz="3200" b="1">
                <a:solidFill>
                  <a:schemeClr val="bg1"/>
                </a:solidFill>
                <a:cs typeface="Calibri"/>
              </a:rPr>
              <a:t> scheduling</a:t>
            </a:r>
          </a:p>
        </p:txBody>
      </p:sp>
      <p:pic>
        <p:nvPicPr>
          <p:cNvPr id="10" name="Immagine 9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DCD82407-E527-B8F3-2D90-D42483C02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168654"/>
            <a:ext cx="11372850" cy="267652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9E299B77-D55E-201A-50FB-38545723E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56" y="4064701"/>
            <a:ext cx="9105900" cy="247650"/>
          </a:xfrm>
          <a:prstGeom prst="rect">
            <a:avLst/>
          </a:prstGeom>
        </p:spPr>
      </p:pic>
      <p:pic>
        <p:nvPicPr>
          <p:cNvPr id="13" name="Immagine 1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7B00BF28-6FAF-82AA-C81F-A9651C2BC4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38" r="-213" b="7438"/>
          <a:stretch/>
        </p:blipFill>
        <p:spPr>
          <a:xfrm>
            <a:off x="348224" y="4529781"/>
            <a:ext cx="5523342" cy="12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2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432</Words>
  <Application>Microsoft Macintosh PowerPoint</Application>
  <PresentationFormat>Widescreen</PresentationFormat>
  <Paragraphs>87</Paragraphs>
  <Slides>18</Slides>
  <Notes>1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Calibri</vt:lpstr>
      <vt:lpstr>Cambria Math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Niccolò Lentini</dc:creator>
  <cp:lastModifiedBy>Niccolò Lentini</cp:lastModifiedBy>
  <cp:revision>1</cp:revision>
  <dcterms:created xsi:type="dcterms:W3CDTF">2024-02-17T16:24:04Z</dcterms:created>
  <dcterms:modified xsi:type="dcterms:W3CDTF">2024-02-20T07:46:33Z</dcterms:modified>
</cp:coreProperties>
</file>